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handoutMasterIdLst>
    <p:handoutMasterId r:id="rId16"/>
  </p:handoutMasterIdLst>
  <p:sldIdLst>
    <p:sldId id="256" r:id="rId2"/>
    <p:sldId id="257" r:id="rId3"/>
    <p:sldId id="258" r:id="rId4"/>
    <p:sldId id="259" r:id="rId5"/>
    <p:sldId id="260" r:id="rId6"/>
    <p:sldId id="267" r:id="rId7"/>
    <p:sldId id="270" r:id="rId8"/>
    <p:sldId id="261" r:id="rId9"/>
    <p:sldId id="262" r:id="rId10"/>
    <p:sldId id="263" r:id="rId11"/>
    <p:sldId id="264" r:id="rId12"/>
    <p:sldId id="265" r:id="rId13"/>
    <p:sldId id="26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1AAB44-392D-7E4A-A4CD-0B758DBC8B56}">
          <p14:sldIdLst>
            <p14:sldId id="256"/>
            <p14:sldId id="257"/>
            <p14:sldId id="258"/>
            <p14:sldId id="259"/>
            <p14:sldId id="260"/>
            <p14:sldId id="267"/>
            <p14:sldId id="27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22" autoAdjust="0"/>
  </p:normalViewPr>
  <p:slideViewPr>
    <p:cSldViewPr snapToGrid="0" snapToObjects="1">
      <p:cViewPr varScale="1">
        <p:scale>
          <a:sx n="55" d="100"/>
          <a:sy n="55" d="100"/>
        </p:scale>
        <p:origin x="-14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8"/>
    </p:cViewPr>
  </p:sorterViewPr>
  <p:notesViewPr>
    <p:cSldViewPr snapToGrid="0" snapToObjects="1">
      <p:cViewPr varScale="1">
        <p:scale>
          <a:sx n="49" d="100"/>
          <a:sy n="49" d="100"/>
        </p:scale>
        <p:origin x="-2080" y="-10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6332C2D-1F4D-40B9-8E56-F678A0E79BA4}" type="datetimeFigureOut">
              <a:rPr lang="en-US" smtClean="0"/>
              <a:t>3/4/2015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871D6ED-87CA-4F7F-97B3-97569F7D775B}" type="slidenum">
              <a:rPr lang="en-US" smtClean="0"/>
              <a:t>‹#›</a:t>
            </a:fld>
            <a:endParaRPr lang="en-US"/>
          </a:p>
        </p:txBody>
      </p:sp>
    </p:spTree>
    <p:extLst>
      <p:ext uri="{BB962C8B-B14F-4D97-AF65-F5344CB8AC3E}">
        <p14:creationId xmlns:p14="http://schemas.microsoft.com/office/powerpoint/2010/main" val="3763747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C45CFBD-9CE5-294E-86D5-A93D73134B47}" type="datetimeFigureOut">
              <a:rPr lang="en-US" smtClean="0"/>
              <a:t>3/4/2015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50D806F-B7C0-8746-8EE6-4F0163362320}" type="slidenum">
              <a:rPr lang="en-US" smtClean="0"/>
              <a:t>‹#›</a:t>
            </a:fld>
            <a:endParaRPr lang="en-US"/>
          </a:p>
        </p:txBody>
      </p:sp>
    </p:spTree>
    <p:extLst>
      <p:ext uri="{BB962C8B-B14F-4D97-AF65-F5344CB8AC3E}">
        <p14:creationId xmlns:p14="http://schemas.microsoft.com/office/powerpoint/2010/main" val="31573459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D806F-B7C0-8746-8EE6-4F0163362320}" type="slidenum">
              <a:rPr lang="en-US" smtClean="0"/>
              <a:t>1</a:t>
            </a:fld>
            <a:endParaRPr lang="en-US"/>
          </a:p>
        </p:txBody>
      </p:sp>
    </p:spTree>
    <p:extLst>
      <p:ext uri="{BB962C8B-B14F-4D97-AF65-F5344CB8AC3E}">
        <p14:creationId xmlns:p14="http://schemas.microsoft.com/office/powerpoint/2010/main" val="400423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stated throughout the Policy that the Department recognizes the integral role that schools play in the community, especially in rural areas…is this worth 0.3% of the Districts budget.</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10</a:t>
            </a:fld>
            <a:endParaRPr lang="en-US"/>
          </a:p>
        </p:txBody>
      </p:sp>
    </p:spTree>
    <p:extLst>
      <p:ext uri="{BB962C8B-B14F-4D97-AF65-F5344CB8AC3E}">
        <p14:creationId xmlns:p14="http://schemas.microsoft.com/office/powerpoint/2010/main" val="2761698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D806F-B7C0-8746-8EE6-4F0163362320}" type="slidenum">
              <a:rPr lang="en-US" smtClean="0"/>
              <a:t>11</a:t>
            </a:fld>
            <a:endParaRPr lang="en-US"/>
          </a:p>
        </p:txBody>
      </p:sp>
    </p:spTree>
    <p:extLst>
      <p:ext uri="{BB962C8B-B14F-4D97-AF65-F5344CB8AC3E}">
        <p14:creationId xmlns:p14="http://schemas.microsoft.com/office/powerpoint/2010/main" val="2518756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D806F-B7C0-8746-8EE6-4F0163362320}" type="slidenum">
              <a:rPr lang="en-US" smtClean="0"/>
              <a:t>12</a:t>
            </a:fld>
            <a:endParaRPr lang="en-US"/>
          </a:p>
        </p:txBody>
      </p:sp>
    </p:spTree>
    <p:extLst>
      <p:ext uri="{BB962C8B-B14F-4D97-AF65-F5344CB8AC3E}">
        <p14:creationId xmlns:p14="http://schemas.microsoft.com/office/powerpoint/2010/main" val="3032401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D806F-B7C0-8746-8EE6-4F0163362320}" type="slidenum">
              <a:rPr lang="en-US" smtClean="0"/>
              <a:t>13</a:t>
            </a:fld>
            <a:endParaRPr lang="en-US"/>
          </a:p>
        </p:txBody>
      </p:sp>
    </p:spTree>
    <p:extLst>
      <p:ext uri="{BB962C8B-B14F-4D97-AF65-F5344CB8AC3E}">
        <p14:creationId xmlns:p14="http://schemas.microsoft.com/office/powerpoint/2010/main" val="76452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interest in this process and presentation here is in two parts:</a:t>
            </a:r>
          </a:p>
          <a:p>
            <a:endParaRPr lang="en-US" baseline="0" dirty="0" smtClean="0"/>
          </a:p>
          <a:p>
            <a:pPr marL="232943" indent="-232943">
              <a:buAutoNum type="arabicPeriod"/>
            </a:pPr>
            <a:r>
              <a:rPr lang="en-US" baseline="0" dirty="0" smtClean="0"/>
              <a:t>An active community member, a parent with a child soon to be entering the school system</a:t>
            </a:r>
          </a:p>
          <a:p>
            <a:pPr marL="232943" indent="-232943">
              <a:buAutoNum type="arabicPeriod"/>
            </a:pPr>
            <a:endParaRPr lang="en-US" baseline="0" dirty="0" smtClean="0"/>
          </a:p>
          <a:p>
            <a:pPr marL="232943" indent="-232943">
              <a:buAutoNum type="arabicPeriod"/>
            </a:pPr>
            <a:r>
              <a:rPr lang="en-US" baseline="0" dirty="0" smtClean="0"/>
              <a:t>As a participant in this 409 Study as a member of the High School PSSC</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2</a:t>
            </a:fld>
            <a:endParaRPr lang="en-US"/>
          </a:p>
        </p:txBody>
      </p:sp>
    </p:spTree>
    <p:extLst>
      <p:ext uri="{BB962C8B-B14F-4D97-AF65-F5344CB8AC3E}">
        <p14:creationId xmlns:p14="http://schemas.microsoft.com/office/powerpoint/2010/main" val="221746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number of point have already been made about the significant public</a:t>
            </a:r>
            <a:r>
              <a:rPr lang="en-US" baseline="0" dirty="0" smtClean="0"/>
              <a:t> investment that has been made in the Stanley community by means of Health and Senior living facilities. This along with the our existing infrastructure including multiple access routes to the closest urban </a:t>
            </a:r>
            <a:r>
              <a:rPr lang="en-US" baseline="0" dirty="0" err="1" smtClean="0"/>
              <a:t>centre</a:t>
            </a:r>
            <a:r>
              <a:rPr lang="en-US" baseline="0" dirty="0" smtClean="0"/>
              <a:t>, sports facilities, and extracurricular clubs and groups poise the Stanley area to be a desirable destination for families who value a rural lifestyle for raising a family. These existing factors compounded with the fact that the province sees this community as a major player in the future resource exploitation and job creation further </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3</a:t>
            </a:fld>
            <a:endParaRPr lang="en-US"/>
          </a:p>
        </p:txBody>
      </p:sp>
    </p:spTree>
    <p:extLst>
      <p:ext uri="{BB962C8B-B14F-4D97-AF65-F5344CB8AC3E}">
        <p14:creationId xmlns:p14="http://schemas.microsoft.com/office/powerpoint/2010/main" val="2977993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shortage of evidence that</a:t>
            </a:r>
            <a:r>
              <a:rPr lang="en-US" baseline="0" dirty="0" smtClean="0"/>
              <a:t> smaller adequately resourced schools promote a closer connection between teachers and students and a stronger sense of belonging for children and young adults, this fact is evident in the information presented by both PSSCs tonight. This long tradition of committed teachers and administration in the Stanley Community is evident when you look at the level of volunteer led groups and organizations that this community supports.  From 4H to minor hockey; Villa boards and Agricultural Societies the strong sense of belonging that appears in Stanley Schools Districts report cards lasts for a lifetime and is the building blocks of this active community. Everyone here know that there is a strong commitment to sports here in Stanley and the people that dedicate their time to these activities make huge sacrifices, and many of these people are the teachers in our school. If we are to place a further burden on the teaching staff as is proposed by this current amalgamation plan, I believe that we will see a lot less time available by teaching staff for these important activities. I also believe that Stanley will become a school where many teachers see themselves in a temporary position until a more supported positions is available. </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4</a:t>
            </a:fld>
            <a:endParaRPr lang="en-US"/>
          </a:p>
        </p:txBody>
      </p:sp>
    </p:spTree>
    <p:extLst>
      <p:ext uri="{BB962C8B-B14F-4D97-AF65-F5344CB8AC3E}">
        <p14:creationId xmlns:p14="http://schemas.microsoft.com/office/powerpoint/2010/main" val="306089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know for</a:t>
            </a:r>
            <a:r>
              <a:rPr lang="en-US" baseline="0" dirty="0" smtClean="0"/>
              <a:t> myself when I think of the benefits of having my daughter attend Stanley Elementary I generally think of the benefits of the smaller class size the commitment by staff and administration to her group and the lasting friendship that will build a strong connection to this place. These benefits far out way the advantages that may exist in a urban school with more facilities and better funding. However, I believe that the Stanley Schools will eventually see a greater migration from this place to near by elementary schools for the attention and focus that an elementary school provides. Having experienced through the PSSC the list of issues that dominate the administrations’ day (students with vehicles, substance abuse, sexual abuse, student drop out…) I would not expect playground shenanigans to prioritize on that list. As other parents who make the decision to send their children to elementary schools the staffing/student ratio at Stanley will begin to resemble the numbers that would trigger a traditional 409.</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5</a:t>
            </a:fld>
            <a:endParaRPr lang="en-US"/>
          </a:p>
        </p:txBody>
      </p:sp>
    </p:spTree>
    <p:extLst>
      <p:ext uri="{BB962C8B-B14F-4D97-AF65-F5344CB8AC3E}">
        <p14:creationId xmlns:p14="http://schemas.microsoft.com/office/powerpoint/2010/main" val="184956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the befits that this community currently realizes</a:t>
            </a:r>
            <a:r>
              <a:rPr lang="en-US" baseline="0" dirty="0" smtClean="0"/>
              <a:t> by have two schools I find it difficult to understand how the small savings that have been detailed by the district (and not realized for another 3 years) can considered a viable path forward.</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6</a:t>
            </a:fld>
            <a:endParaRPr lang="en-US"/>
          </a:p>
        </p:txBody>
      </p:sp>
    </p:spTree>
    <p:extLst>
      <p:ext uri="{BB962C8B-B14F-4D97-AF65-F5344CB8AC3E}">
        <p14:creationId xmlns:p14="http://schemas.microsoft.com/office/powerpoint/2010/main" val="378450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a:t>
            </a:r>
            <a:r>
              <a:rPr lang="en-US" baseline="0" dirty="0" smtClean="0"/>
              <a:t> points I would like to make are based on my experience over the past five months being involved in the High School PSSC and attending the town hall meetings organized by the Village and interested community members.</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7</a:t>
            </a:fld>
            <a:endParaRPr lang="en-US"/>
          </a:p>
        </p:txBody>
      </p:sp>
    </p:spTree>
    <p:extLst>
      <p:ext uri="{BB962C8B-B14F-4D97-AF65-F5344CB8AC3E}">
        <p14:creationId xmlns:p14="http://schemas.microsoft.com/office/powerpoint/2010/main" val="248748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 time that I think about this situation I try to put myself in the place of a DEC member. I try to think about</a:t>
            </a:r>
            <a:r>
              <a:rPr lang="en-US" baseline="0" dirty="0" smtClean="0"/>
              <a:t> this process and the pressure that comes with making such a huge change to a community with the resources that have been provided and if possible ignoring the influence of my personal and community member perspective. The first problem is in how Stanley was chosen in the first place. While I understand that Policy 409 is very open ended in the ability to select a school for an efficiency study, I have never been able to make logical sense as to why a school with so many efficiencies built in (such as bussing, facilities, library resources, among a few) was considered anything but an example of how successful this style of complex can be.  And this was before we understood the potential financial gains. </a:t>
            </a:r>
          </a:p>
        </p:txBody>
      </p:sp>
      <p:sp>
        <p:nvSpPr>
          <p:cNvPr id="4" name="Slide Number Placeholder 3"/>
          <p:cNvSpPr>
            <a:spLocks noGrp="1"/>
          </p:cNvSpPr>
          <p:nvPr>
            <p:ph type="sldNum" sz="quarter" idx="10"/>
          </p:nvPr>
        </p:nvSpPr>
        <p:spPr/>
        <p:txBody>
          <a:bodyPr/>
          <a:lstStyle/>
          <a:p>
            <a:fld id="{950D806F-B7C0-8746-8EE6-4F0163362320}" type="slidenum">
              <a:rPr lang="en-US" smtClean="0"/>
              <a:t>8</a:t>
            </a:fld>
            <a:endParaRPr lang="en-US"/>
          </a:p>
        </p:txBody>
      </p:sp>
    </p:spTree>
    <p:extLst>
      <p:ext uri="{BB962C8B-B14F-4D97-AF65-F5344CB8AC3E}">
        <p14:creationId xmlns:p14="http://schemas.microsoft.com/office/powerpoint/2010/main" val="1684870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further</a:t>
            </a:r>
            <a:r>
              <a:rPr lang="en-US" baseline="0" dirty="0" smtClean="0"/>
              <a:t> confusing by looking deeper into the policy and seeing the intended spirit of the “Required Criteria.” I can tell you from my experience that this process, in this non-traditional study has placed undue pressure on the community in grappling with the absence of any real factors that our schools should be subject to this scrutiny. </a:t>
            </a:r>
            <a:endParaRPr lang="en-US" dirty="0"/>
          </a:p>
        </p:txBody>
      </p:sp>
      <p:sp>
        <p:nvSpPr>
          <p:cNvPr id="4" name="Slide Number Placeholder 3"/>
          <p:cNvSpPr>
            <a:spLocks noGrp="1"/>
          </p:cNvSpPr>
          <p:nvPr>
            <p:ph type="sldNum" sz="quarter" idx="10"/>
          </p:nvPr>
        </p:nvSpPr>
        <p:spPr/>
        <p:txBody>
          <a:bodyPr/>
          <a:lstStyle/>
          <a:p>
            <a:fld id="{950D806F-B7C0-8746-8EE6-4F0163362320}" type="slidenum">
              <a:rPr lang="en-US" smtClean="0"/>
              <a:t>9</a:t>
            </a:fld>
            <a:endParaRPr lang="en-US"/>
          </a:p>
        </p:txBody>
      </p:sp>
    </p:spTree>
    <p:extLst>
      <p:ext uri="{BB962C8B-B14F-4D97-AF65-F5344CB8AC3E}">
        <p14:creationId xmlns:p14="http://schemas.microsoft.com/office/powerpoint/2010/main" val="260828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3/4/2015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en-US" dirty="0" smtClean="0"/>
              <a:t>J. Dickison</a:t>
            </a:r>
          </a:p>
          <a:p>
            <a:pPr algn="r"/>
            <a:r>
              <a:rPr lang="en-US" dirty="0" smtClean="0"/>
              <a:t>26 February 2014</a:t>
            </a:r>
            <a:endParaRPr lang="en-US" dirty="0"/>
          </a:p>
        </p:txBody>
      </p:sp>
      <p:sp>
        <p:nvSpPr>
          <p:cNvPr id="3" name="Title 2"/>
          <p:cNvSpPr>
            <a:spLocks noGrp="1"/>
          </p:cNvSpPr>
          <p:nvPr>
            <p:ph type="ctrTitle"/>
          </p:nvPr>
        </p:nvSpPr>
        <p:spPr/>
        <p:txBody>
          <a:bodyPr/>
          <a:lstStyle/>
          <a:p>
            <a:r>
              <a:rPr lang="en-US" dirty="0" smtClean="0"/>
              <a:t>Stanley Schools Sustainability Study</a:t>
            </a:r>
            <a:endParaRPr lang="en-US" dirty="0"/>
          </a:p>
        </p:txBody>
      </p:sp>
    </p:spTree>
    <p:extLst>
      <p:ext uri="{BB962C8B-B14F-4D97-AF65-F5344CB8AC3E}">
        <p14:creationId xmlns:p14="http://schemas.microsoft.com/office/powerpoint/2010/main" val="568783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409</a:t>
            </a:r>
            <a:endParaRPr lang="en-US" dirty="0"/>
          </a:p>
        </p:txBody>
      </p:sp>
      <p:sp>
        <p:nvSpPr>
          <p:cNvPr id="3" name="Content Placeholder 2"/>
          <p:cNvSpPr>
            <a:spLocks noGrp="1"/>
          </p:cNvSpPr>
          <p:nvPr>
            <p:ph sz="quarter" idx="13"/>
          </p:nvPr>
        </p:nvSpPr>
        <p:spPr/>
        <p:txBody>
          <a:bodyPr/>
          <a:lstStyle/>
          <a:p>
            <a:r>
              <a:rPr lang="en-US" dirty="0" smtClean="0"/>
              <a:t>Goals/Principles</a:t>
            </a:r>
          </a:p>
          <a:p>
            <a:r>
              <a:rPr lang="en-US" dirty="0" smtClean="0"/>
              <a:t>5.3 The Department of Education recognizes schools are integral to the promotion and preservation of the local culture and community, </a:t>
            </a:r>
            <a:r>
              <a:rPr lang="en-US" u="sng" dirty="0" smtClean="0"/>
              <a:t>especially in rural areas</a:t>
            </a:r>
          </a:p>
          <a:p>
            <a:endParaRPr lang="en-US" dirty="0"/>
          </a:p>
        </p:txBody>
      </p:sp>
      <p:sp>
        <p:nvSpPr>
          <p:cNvPr id="4" name="Content Placeholder 3"/>
          <p:cNvSpPr>
            <a:spLocks noGrp="1"/>
          </p:cNvSpPr>
          <p:nvPr>
            <p:ph sz="quarter" idx="14"/>
          </p:nvPr>
        </p:nvSpPr>
        <p:spPr/>
        <p:txBody>
          <a:bodyPr/>
          <a:lstStyle/>
          <a:p>
            <a:r>
              <a:rPr lang="en-US" dirty="0" smtClean="0"/>
              <a:t>Considering the small savings of less than 0.3% did the District consider this Goal in recommending Stanley Schools Sustainability study?</a:t>
            </a:r>
            <a:endParaRPr lang="en-US" dirty="0"/>
          </a:p>
        </p:txBody>
      </p:sp>
    </p:spTree>
    <p:extLst>
      <p:ext uri="{BB962C8B-B14F-4D97-AF65-F5344CB8AC3E}">
        <p14:creationId xmlns:p14="http://schemas.microsoft.com/office/powerpoint/2010/main" val="2069974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ASD-W</a:t>
            </a:r>
            <a:br>
              <a:rPr lang="en-US" dirty="0" smtClean="0"/>
            </a:br>
            <a:r>
              <a:rPr lang="en-US" dirty="0" smtClean="0"/>
              <a:t>Stretched too thin?</a:t>
            </a:r>
            <a:endParaRPr lang="en-US" dirty="0"/>
          </a:p>
        </p:txBody>
      </p:sp>
      <p:sp>
        <p:nvSpPr>
          <p:cNvPr id="4" name="Content Placeholder 3"/>
          <p:cNvSpPr>
            <a:spLocks noGrp="1"/>
          </p:cNvSpPr>
          <p:nvPr>
            <p:ph sz="quarter" idx="13"/>
          </p:nvPr>
        </p:nvSpPr>
        <p:spPr/>
        <p:txBody>
          <a:bodyPr>
            <a:normAutofit lnSpcReduction="10000"/>
          </a:bodyPr>
          <a:lstStyle/>
          <a:p>
            <a:r>
              <a:rPr lang="en-US" dirty="0" smtClean="0"/>
              <a:t>77 schools,24</a:t>
            </a:r>
            <a:r>
              <a:rPr lang="en-US" dirty="0"/>
              <a:t>;</a:t>
            </a:r>
            <a:r>
              <a:rPr lang="en-US" dirty="0" smtClean="0"/>
              <a:t> 114 students; 2, 959 employees</a:t>
            </a:r>
          </a:p>
          <a:p>
            <a:r>
              <a:rPr lang="en-US" dirty="0" smtClean="0"/>
              <a:t>The new Districts do not fit the attention required for analysis required.</a:t>
            </a:r>
          </a:p>
          <a:p>
            <a:r>
              <a:rPr lang="en-US" dirty="0" smtClean="0"/>
              <a:t>Stanley Sustainability Study has highlighted this fact.</a:t>
            </a:r>
          </a:p>
          <a:p>
            <a:endParaRPr lang="en-US" dirty="0"/>
          </a:p>
          <a:p>
            <a:r>
              <a:rPr lang="en-US" sz="2400" b="1" dirty="0" smtClean="0"/>
              <a:t>The 409 Policy predates the amalgamation of ASD-W, is this policy still fair in light of the new jurisdiction?</a:t>
            </a:r>
          </a:p>
        </p:txBody>
      </p:sp>
    </p:spTree>
    <p:extLst>
      <p:ext uri="{BB962C8B-B14F-4D97-AF65-F5344CB8AC3E}">
        <p14:creationId xmlns:p14="http://schemas.microsoft.com/office/powerpoint/2010/main" val="3174612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207" y="4372168"/>
            <a:ext cx="7492594" cy="1143000"/>
          </a:xfrm>
        </p:spPr>
        <p:txBody>
          <a:bodyPr/>
          <a:lstStyle/>
          <a:p>
            <a:r>
              <a:rPr lang="en-US" dirty="0" smtClean="0"/>
              <a:t>Recommendations from community participant</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Sustainability Studies that fall outside of ‘typical’ school closures should follow more inclusive process.</a:t>
            </a:r>
          </a:p>
          <a:p>
            <a:pPr lvl="1"/>
            <a:r>
              <a:rPr lang="en-US" dirty="0" smtClean="0"/>
              <a:t>PSSC </a:t>
            </a:r>
            <a:r>
              <a:rPr lang="en-US" sz="1600" dirty="0" smtClean="0"/>
              <a:t>(409 sec 7.2 …recommended that the DEC’s involve PSSC in the consultation regarding…schools sustainability…to the extent possible)</a:t>
            </a:r>
          </a:p>
          <a:p>
            <a:pPr lvl="1"/>
            <a:r>
              <a:rPr lang="en-US" dirty="0" smtClean="0"/>
              <a:t>Principals-</a:t>
            </a:r>
            <a:r>
              <a:rPr lang="en-US" sz="1600" dirty="0" smtClean="0"/>
              <a:t>those most familiar with the educational needs of the students and staff have an opportunity to voice concerns to community and PSSC.</a:t>
            </a:r>
          </a:p>
          <a:p>
            <a:pPr lvl="1"/>
            <a:r>
              <a:rPr lang="en-US" dirty="0" smtClean="0"/>
              <a:t>School Staff-</a:t>
            </a:r>
            <a:r>
              <a:rPr lang="en-US" sz="1600" dirty="0" smtClean="0"/>
              <a:t>those who are most effected should also have the opportunity to voice their understanding of the needs of the facility and education.</a:t>
            </a:r>
            <a:endParaRPr lang="en-US" dirty="0"/>
          </a:p>
        </p:txBody>
      </p:sp>
    </p:spTree>
    <p:extLst>
      <p:ext uri="{BB962C8B-B14F-4D97-AF65-F5344CB8AC3E}">
        <p14:creationId xmlns:p14="http://schemas.microsoft.com/office/powerpoint/2010/main" val="1160301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207" y="4372168"/>
            <a:ext cx="7492594" cy="1143000"/>
          </a:xfrm>
        </p:spPr>
        <p:txBody>
          <a:bodyPr/>
          <a:lstStyle/>
          <a:p>
            <a:r>
              <a:rPr lang="en-US" dirty="0" smtClean="0"/>
              <a:t>Recommendations from community participant</a:t>
            </a:r>
            <a:endParaRPr lang="en-US" dirty="0"/>
          </a:p>
        </p:txBody>
      </p:sp>
      <p:sp>
        <p:nvSpPr>
          <p:cNvPr id="3" name="Content Placeholder 2"/>
          <p:cNvSpPr>
            <a:spLocks noGrp="1"/>
          </p:cNvSpPr>
          <p:nvPr>
            <p:ph sz="quarter" idx="13"/>
          </p:nvPr>
        </p:nvSpPr>
        <p:spPr/>
        <p:txBody>
          <a:bodyPr>
            <a:normAutofit/>
          </a:bodyPr>
          <a:lstStyle/>
          <a:p>
            <a:r>
              <a:rPr lang="en-US" dirty="0" smtClean="0"/>
              <a:t>Sustainability Studies that fall outside of ‘typical’ school closures should follow more inclusive process.</a:t>
            </a:r>
          </a:p>
          <a:p>
            <a:pPr lvl="1"/>
            <a:r>
              <a:rPr lang="en-US" dirty="0" smtClean="0"/>
              <a:t>DEC-</a:t>
            </a:r>
            <a:r>
              <a:rPr lang="en-US" sz="1600" dirty="0" smtClean="0"/>
              <a:t>11to 13 members to make decisions of closure of a school in the matter of a couple of meetings is too much to ask.</a:t>
            </a:r>
          </a:p>
          <a:p>
            <a:pPr lvl="2"/>
            <a:r>
              <a:rPr lang="en-US" sz="1600" dirty="0" smtClean="0"/>
              <a:t>Members are elected to represent entire District, PSSC chair(s) be involved as an advocate for schools and community.</a:t>
            </a:r>
            <a:r>
              <a:rPr lang="en-US" sz="1700" dirty="0" smtClean="0"/>
              <a:t> </a:t>
            </a:r>
          </a:p>
        </p:txBody>
      </p:sp>
    </p:spTree>
    <p:extLst>
      <p:ext uri="{BB962C8B-B14F-4D97-AF65-F5344CB8AC3E}">
        <p14:creationId xmlns:p14="http://schemas.microsoft.com/office/powerpoint/2010/main" val="142678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43000" y="977592"/>
            <a:ext cx="3346704" cy="858821"/>
          </a:xfrm>
        </p:spPr>
        <p:txBody>
          <a:bodyPr/>
          <a:lstStyle/>
          <a:p>
            <a:r>
              <a:rPr lang="en-US" dirty="0" smtClean="0"/>
              <a:t>Our Schools and Community </a:t>
            </a:r>
            <a:endParaRPr lang="en-US" dirty="0"/>
          </a:p>
        </p:txBody>
      </p:sp>
      <p:sp>
        <p:nvSpPr>
          <p:cNvPr id="3" name="Content Placeholder 2"/>
          <p:cNvSpPr>
            <a:spLocks noGrp="1"/>
          </p:cNvSpPr>
          <p:nvPr>
            <p:ph sz="half" idx="2"/>
          </p:nvPr>
        </p:nvSpPr>
        <p:spPr>
          <a:xfrm>
            <a:off x="1156447" y="1964323"/>
            <a:ext cx="3346704" cy="2179204"/>
          </a:xfrm>
        </p:spPr>
        <p:txBody>
          <a:bodyPr/>
          <a:lstStyle/>
          <a:p>
            <a:r>
              <a:rPr lang="en-US" dirty="0" smtClean="0"/>
              <a:t>Encouraging growth</a:t>
            </a:r>
          </a:p>
          <a:p>
            <a:r>
              <a:rPr lang="en-US" dirty="0" smtClean="0"/>
              <a:t>Community participants</a:t>
            </a:r>
          </a:p>
          <a:p>
            <a:r>
              <a:rPr lang="en-US" dirty="0" smtClean="0"/>
              <a:t>Effect on Stanley’s Schools and nearby elementary schools </a:t>
            </a:r>
          </a:p>
        </p:txBody>
      </p:sp>
      <p:sp>
        <p:nvSpPr>
          <p:cNvPr id="4" name="Text Placeholder 3"/>
          <p:cNvSpPr>
            <a:spLocks noGrp="1"/>
          </p:cNvSpPr>
          <p:nvPr>
            <p:ph type="body" sz="quarter" idx="3"/>
          </p:nvPr>
        </p:nvSpPr>
        <p:spPr>
          <a:xfrm>
            <a:off x="4647302" y="977591"/>
            <a:ext cx="3346704" cy="858821"/>
          </a:xfrm>
        </p:spPr>
        <p:txBody>
          <a:bodyPr/>
          <a:lstStyle/>
          <a:p>
            <a:r>
              <a:rPr lang="en-US" dirty="0" smtClean="0"/>
              <a:t>409 and “unique” Sustainability Studies</a:t>
            </a:r>
            <a:endParaRPr lang="en-US" dirty="0"/>
          </a:p>
        </p:txBody>
      </p:sp>
      <p:sp>
        <p:nvSpPr>
          <p:cNvPr id="5" name="Content Placeholder 4"/>
          <p:cNvSpPr>
            <a:spLocks noGrp="1"/>
          </p:cNvSpPr>
          <p:nvPr>
            <p:ph sz="quarter" idx="4"/>
          </p:nvPr>
        </p:nvSpPr>
        <p:spPr>
          <a:xfrm>
            <a:off x="4645025" y="1964323"/>
            <a:ext cx="3346704" cy="2177908"/>
          </a:xfrm>
        </p:spPr>
        <p:txBody>
          <a:bodyPr/>
          <a:lstStyle/>
          <a:p>
            <a:r>
              <a:rPr lang="en-US" dirty="0" smtClean="0"/>
              <a:t>Really ‘Unique’? </a:t>
            </a:r>
          </a:p>
          <a:p>
            <a:r>
              <a:rPr lang="en-US" dirty="0" smtClean="0"/>
              <a:t>Policy 409 in practice</a:t>
            </a:r>
          </a:p>
          <a:p>
            <a:r>
              <a:rPr lang="en-US" dirty="0" smtClean="0"/>
              <a:t>Super Districts and the DEC</a:t>
            </a:r>
          </a:p>
          <a:p>
            <a:r>
              <a:rPr lang="en-US" dirty="0" smtClean="0"/>
              <a:t>Recommendations for ‘Unique’ situations</a:t>
            </a:r>
          </a:p>
          <a:p>
            <a:endParaRPr lang="en-US" dirty="0" smtClean="0"/>
          </a:p>
          <a:p>
            <a:endParaRPr lang="en-US" dirty="0" smtClean="0"/>
          </a:p>
          <a:p>
            <a:endParaRPr lang="en-US" dirty="0" smtClean="0"/>
          </a:p>
        </p:txBody>
      </p:sp>
      <p:sp>
        <p:nvSpPr>
          <p:cNvPr id="6" name="Title 5"/>
          <p:cNvSpPr>
            <a:spLocks noGrp="1"/>
          </p:cNvSpPr>
          <p:nvPr>
            <p:ph type="title"/>
          </p:nvPr>
        </p:nvSpPr>
        <p:spPr/>
        <p:txBody>
          <a:bodyPr/>
          <a:lstStyle/>
          <a:p>
            <a:r>
              <a:rPr lang="en-US" dirty="0" smtClean="0"/>
              <a:t>Community </a:t>
            </a:r>
            <a:br>
              <a:rPr lang="en-US" dirty="0" smtClean="0"/>
            </a:br>
            <a:r>
              <a:rPr lang="en-US" dirty="0" smtClean="0"/>
              <a:t>and Schools</a:t>
            </a:r>
            <a:endParaRPr lang="en-US" dirty="0"/>
          </a:p>
        </p:txBody>
      </p:sp>
    </p:spTree>
    <p:extLst>
      <p:ext uri="{BB962C8B-B14F-4D97-AF65-F5344CB8AC3E}">
        <p14:creationId xmlns:p14="http://schemas.microsoft.com/office/powerpoint/2010/main" val="135668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and Future Growth</a:t>
            </a:r>
            <a:endParaRPr lang="en-US" dirty="0"/>
          </a:p>
        </p:txBody>
      </p:sp>
      <p:sp>
        <p:nvSpPr>
          <p:cNvPr id="3" name="Content Placeholder 2"/>
          <p:cNvSpPr>
            <a:spLocks noGrp="1"/>
          </p:cNvSpPr>
          <p:nvPr>
            <p:ph sz="quarter" idx="13"/>
          </p:nvPr>
        </p:nvSpPr>
        <p:spPr/>
        <p:txBody>
          <a:bodyPr>
            <a:normAutofit fontScale="92500"/>
          </a:bodyPr>
          <a:lstStyle/>
          <a:p>
            <a:r>
              <a:rPr lang="en-US" dirty="0" smtClean="0"/>
              <a:t>Millions of dollars have recently been dedicated to the Health infrastructure of the community.</a:t>
            </a:r>
          </a:p>
          <a:p>
            <a:r>
              <a:rPr lang="en-US" dirty="0" smtClean="0"/>
              <a:t>New Highway relieving the traffic pressure on rt. 148 and Royal Road.</a:t>
            </a:r>
          </a:p>
          <a:p>
            <a:r>
              <a:rPr lang="en-US" dirty="0" smtClean="0"/>
              <a:t>Extra-Curricular facilities </a:t>
            </a:r>
          </a:p>
          <a:p>
            <a:r>
              <a:rPr lang="en-US" dirty="0" smtClean="0"/>
              <a:t>Stanley is a viable alternative for rural lifestyle and urban employment.</a:t>
            </a:r>
          </a:p>
          <a:p>
            <a:r>
              <a:rPr lang="en-US" dirty="0" smtClean="0"/>
              <a:t> Three major projects that may substantially change the demographics of the catchment zone</a:t>
            </a:r>
            <a:endParaRPr lang="en-US" dirty="0"/>
          </a:p>
        </p:txBody>
      </p:sp>
    </p:spTree>
    <p:extLst>
      <p:ext uri="{BB962C8B-B14F-4D97-AF65-F5344CB8AC3E}">
        <p14:creationId xmlns:p14="http://schemas.microsoft.com/office/powerpoint/2010/main" val="2056994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372168"/>
            <a:ext cx="7162801" cy="1347210"/>
          </a:xfrm>
        </p:spPr>
        <p:txBody>
          <a:bodyPr/>
          <a:lstStyle/>
          <a:p>
            <a:r>
              <a:rPr lang="en-US" dirty="0" smtClean="0"/>
              <a:t>Active Community Participants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 Strong connection to the community at a young age encourages future community participants.</a:t>
            </a:r>
          </a:p>
          <a:p>
            <a:r>
              <a:rPr lang="en-US" dirty="0" smtClean="0"/>
              <a:t>Maintain high level of community support.</a:t>
            </a:r>
          </a:p>
          <a:p>
            <a:r>
              <a:rPr lang="en-US" dirty="0" smtClean="0"/>
              <a:t>Strong commitment to our schools will encourage employees of our current infrastructure to make a home in Stanley.    </a:t>
            </a:r>
          </a:p>
          <a:p>
            <a:r>
              <a:rPr lang="en-US" dirty="0" smtClean="0"/>
              <a:t>Further stress on teaching staff will further aggravate the ‘stepping stone’ image of this school and community.</a:t>
            </a:r>
          </a:p>
          <a:p>
            <a:endParaRPr lang="en-US" dirty="0"/>
          </a:p>
        </p:txBody>
      </p:sp>
    </p:spTree>
    <p:extLst>
      <p:ext uri="{BB962C8B-B14F-4D97-AF65-F5344CB8AC3E}">
        <p14:creationId xmlns:p14="http://schemas.microsoft.com/office/powerpoint/2010/main" val="4154179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183" y="4372168"/>
            <a:ext cx="7227617" cy="1143000"/>
          </a:xfrm>
        </p:spPr>
        <p:txBody>
          <a:bodyPr/>
          <a:lstStyle/>
          <a:p>
            <a:r>
              <a:rPr lang="en-US" dirty="0" smtClean="0"/>
              <a:t>Impact on other schools</a:t>
            </a:r>
            <a:endParaRPr lang="en-US" dirty="0"/>
          </a:p>
        </p:txBody>
      </p:sp>
      <p:sp>
        <p:nvSpPr>
          <p:cNvPr id="3" name="Content Placeholder 2"/>
          <p:cNvSpPr>
            <a:spLocks noGrp="1"/>
          </p:cNvSpPr>
          <p:nvPr>
            <p:ph sz="quarter" idx="13"/>
          </p:nvPr>
        </p:nvSpPr>
        <p:spPr/>
        <p:txBody>
          <a:bodyPr/>
          <a:lstStyle/>
          <a:p>
            <a:r>
              <a:rPr lang="en-US" dirty="0" smtClean="0"/>
              <a:t>Further erosion our schools will encourage parents to seek elementary schools with more facilities.</a:t>
            </a:r>
          </a:p>
          <a:p>
            <a:r>
              <a:rPr lang="en-US" dirty="0" smtClean="0"/>
              <a:t>Ultimately reducing the number of students that will attend Stanley Schools and further aggravating the staffing and funding model.    </a:t>
            </a:r>
            <a:endParaRPr lang="en-US" dirty="0"/>
          </a:p>
        </p:txBody>
      </p:sp>
    </p:spTree>
    <p:extLst>
      <p:ext uri="{BB962C8B-B14F-4D97-AF65-F5344CB8AC3E}">
        <p14:creationId xmlns:p14="http://schemas.microsoft.com/office/powerpoint/2010/main" val="915728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Benefit</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Potential savings </a:t>
            </a:r>
            <a:r>
              <a:rPr lang="en-US" dirty="0" smtClean="0"/>
              <a:t>(after </a:t>
            </a:r>
            <a:r>
              <a:rPr lang="en-US" dirty="0"/>
              <a:t>3 </a:t>
            </a:r>
            <a:r>
              <a:rPr lang="en-US" dirty="0" smtClean="0"/>
              <a:t>years) </a:t>
            </a:r>
            <a:r>
              <a:rPr lang="en-US" dirty="0"/>
              <a:t>$53,621</a:t>
            </a:r>
          </a:p>
          <a:p>
            <a:endParaRPr lang="en-US" dirty="0" smtClean="0"/>
          </a:p>
          <a:p>
            <a:r>
              <a:rPr lang="en-US" dirty="0" smtClean="0"/>
              <a:t>Total budget ASD-W      $209,761,809</a:t>
            </a:r>
          </a:p>
          <a:p>
            <a:endParaRPr lang="en-US" dirty="0" smtClean="0"/>
          </a:p>
          <a:p>
            <a:r>
              <a:rPr lang="en-US" dirty="0" smtClean="0"/>
              <a:t>Savings of less than 0.03%</a:t>
            </a:r>
          </a:p>
          <a:p>
            <a:endParaRPr lang="en-US" dirty="0"/>
          </a:p>
          <a:p>
            <a:r>
              <a:rPr lang="en-US" dirty="0" smtClean="0"/>
              <a:t>Total budget Stanley Schools $2,372,367</a:t>
            </a:r>
          </a:p>
          <a:p>
            <a:endParaRPr lang="en-US" dirty="0"/>
          </a:p>
          <a:p>
            <a:r>
              <a:rPr lang="en-US" dirty="0" smtClean="0"/>
              <a:t>Savings of less than 2.3%</a:t>
            </a:r>
            <a:endParaRPr lang="en-US" dirty="0"/>
          </a:p>
        </p:txBody>
      </p:sp>
    </p:spTree>
    <p:extLst>
      <p:ext uri="{BB962C8B-B14F-4D97-AF65-F5344CB8AC3E}">
        <p14:creationId xmlns:p14="http://schemas.microsoft.com/office/powerpoint/2010/main" val="2053941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943668"/>
            <a:ext cx="6512511" cy="1143000"/>
          </a:xfrm>
        </p:spPr>
        <p:txBody>
          <a:bodyPr/>
          <a:lstStyle/>
          <a:p>
            <a:r>
              <a:rPr lang="en-US" dirty="0" smtClean="0"/>
              <a:t>Stanley Schools </a:t>
            </a:r>
            <a:r>
              <a:rPr lang="en-US" dirty="0"/>
              <a:t>Efficiency Studies</a:t>
            </a:r>
          </a:p>
        </p:txBody>
      </p:sp>
      <p:pic>
        <p:nvPicPr>
          <p:cNvPr id="5" name="Content Placeholder 4"/>
          <p:cNvPicPr>
            <a:picLocks noGrp="1" noChangeAspect="1"/>
          </p:cNvPicPr>
          <p:nvPr>
            <p:ph sz="quarter" idx="13"/>
          </p:nvPr>
        </p:nvPicPr>
        <p:blipFill>
          <a:blip r:embed="rId3"/>
          <a:srcRect t="13806" b="13806"/>
          <a:stretch>
            <a:fillRect/>
          </a:stretch>
        </p:blipFill>
        <p:spPr>
          <a:xfrm>
            <a:off x="1143000" y="731520"/>
            <a:ext cx="3288874" cy="1785389"/>
          </a:xfrm>
        </p:spPr>
      </p:pic>
      <p:pic>
        <p:nvPicPr>
          <p:cNvPr id="6" name="Picture 5"/>
          <p:cNvPicPr>
            <a:picLocks noChangeAspect="1"/>
          </p:cNvPicPr>
          <p:nvPr/>
        </p:nvPicPr>
        <p:blipFill>
          <a:blip r:embed="rId4"/>
          <a:stretch>
            <a:fillRect/>
          </a:stretch>
        </p:blipFill>
        <p:spPr>
          <a:xfrm>
            <a:off x="4431874" y="2516908"/>
            <a:ext cx="2818671" cy="2114003"/>
          </a:xfrm>
          <a:prstGeom prst="rect">
            <a:avLst/>
          </a:prstGeom>
        </p:spPr>
      </p:pic>
      <p:sp>
        <p:nvSpPr>
          <p:cNvPr id="7" name="TextBox 6"/>
          <p:cNvSpPr txBox="1"/>
          <p:nvPr/>
        </p:nvSpPr>
        <p:spPr>
          <a:xfrm>
            <a:off x="600365" y="3499855"/>
            <a:ext cx="3625272" cy="1846659"/>
          </a:xfrm>
          <a:prstGeom prst="rect">
            <a:avLst/>
          </a:prstGeom>
          <a:noFill/>
        </p:spPr>
        <p:txBody>
          <a:bodyPr wrap="square" rtlCol="0">
            <a:spAutoFit/>
          </a:bodyPr>
          <a:lstStyle/>
          <a:p>
            <a:r>
              <a:rPr lang="en-US" sz="2400" dirty="0"/>
              <a:t>Is 409 an appropriate means to evaluate the efficiencies of rural schools?</a:t>
            </a:r>
          </a:p>
          <a:p>
            <a:endParaRPr lang="en-US" dirty="0"/>
          </a:p>
        </p:txBody>
      </p:sp>
    </p:spTree>
    <p:extLst>
      <p:ext uri="{BB962C8B-B14F-4D97-AF65-F5344CB8AC3E}">
        <p14:creationId xmlns:p14="http://schemas.microsoft.com/office/powerpoint/2010/main" val="1638695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Stanley Schools fit a 409 study?</a:t>
            </a:r>
            <a:endParaRPr lang="en-US" dirty="0"/>
          </a:p>
        </p:txBody>
      </p:sp>
      <p:pic>
        <p:nvPicPr>
          <p:cNvPr id="7" name="Picture Placeholder 6" descr="Screen Shot 2015-02-05 at 11.20.44 AM.png"/>
          <p:cNvPicPr>
            <a:picLocks noGrp="1" noChangeAspect="1"/>
          </p:cNvPicPr>
          <p:nvPr>
            <p:ph sz="quarter" idx="13"/>
          </p:nvPr>
        </p:nvPicPr>
        <p:blipFill>
          <a:blip r:embed="rId3" cstate="email">
            <a:extLst>
              <a:ext uri="{28A0092B-C50C-407E-A947-70E740481C1C}">
                <a14:useLocalDpi xmlns:a14="http://schemas.microsoft.com/office/drawing/2010/main" val="0"/>
              </a:ext>
            </a:extLst>
          </a:blip>
          <a:srcRect t="-75781" b="-75781"/>
          <a:stretch>
            <a:fillRect/>
          </a:stretch>
        </p:blipFill>
        <p:spPr>
          <a:xfrm>
            <a:off x="1143000" y="731838"/>
            <a:ext cx="6400800" cy="3434353"/>
          </a:xfrm>
        </p:spPr>
      </p:pic>
      <p:sp>
        <p:nvSpPr>
          <p:cNvPr id="8" name="TextBox 7"/>
          <p:cNvSpPr txBox="1"/>
          <p:nvPr/>
        </p:nvSpPr>
        <p:spPr>
          <a:xfrm>
            <a:off x="4248773" y="3718509"/>
            <a:ext cx="4836030" cy="369332"/>
          </a:xfrm>
          <a:prstGeom prst="rect">
            <a:avLst/>
          </a:prstGeom>
          <a:noFill/>
        </p:spPr>
        <p:txBody>
          <a:bodyPr wrap="none" rtlCol="0">
            <a:spAutoFit/>
          </a:bodyPr>
          <a:lstStyle/>
          <a:p>
            <a:r>
              <a:rPr lang="en-US" dirty="0" smtClean="0"/>
              <a:t>ASD-W-EL7 Closure of Schools – October 2014</a:t>
            </a:r>
            <a:endParaRPr lang="en-US" dirty="0"/>
          </a:p>
        </p:txBody>
      </p:sp>
      <p:sp>
        <p:nvSpPr>
          <p:cNvPr id="10" name="TextBox 9"/>
          <p:cNvSpPr txBox="1"/>
          <p:nvPr/>
        </p:nvSpPr>
        <p:spPr>
          <a:xfrm>
            <a:off x="1379708" y="1324776"/>
            <a:ext cx="5838637" cy="369332"/>
          </a:xfrm>
          <a:prstGeom prst="rect">
            <a:avLst/>
          </a:prstGeom>
          <a:noFill/>
        </p:spPr>
        <p:txBody>
          <a:bodyPr wrap="square" rtlCol="0">
            <a:spAutoFit/>
          </a:bodyPr>
          <a:lstStyle/>
          <a:p>
            <a:r>
              <a:rPr lang="en-US" dirty="0" smtClean="0"/>
              <a:t>Two Schools under one roof is not unique!</a:t>
            </a:r>
            <a:endParaRPr lang="en-US" dirty="0"/>
          </a:p>
        </p:txBody>
      </p:sp>
    </p:spTree>
    <p:extLst>
      <p:ext uri="{BB962C8B-B14F-4D97-AF65-F5344CB8AC3E}">
        <p14:creationId xmlns:p14="http://schemas.microsoft.com/office/powerpoint/2010/main" val="847007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22853" y="5308240"/>
            <a:ext cx="7382948" cy="1132912"/>
          </a:xfrm>
        </p:spPr>
        <p:txBody>
          <a:bodyPr/>
          <a:lstStyle/>
          <a:p>
            <a:r>
              <a:rPr lang="en-US" sz="2200" dirty="0" smtClean="0">
                <a:latin typeface="+mn-lt"/>
              </a:rPr>
              <a:t>Does the Sustainability Study of the Stanley Schools follow the terms of Procedural Fairness?</a:t>
            </a:r>
            <a:endParaRPr lang="en-US" sz="2200" dirty="0">
              <a:latin typeface="+mn-lt"/>
            </a:endParaRPr>
          </a:p>
        </p:txBody>
      </p:sp>
      <p:pic>
        <p:nvPicPr>
          <p:cNvPr id="10" name="Content Placeholder 9" descr="Screen Shot 2015-02-05 at 11.26.37 AM.png"/>
          <p:cNvPicPr>
            <a:picLocks noGrp="1" noChangeAspect="1"/>
          </p:cNvPicPr>
          <p:nvPr>
            <p:ph sz="quarter" idx="13"/>
          </p:nvPr>
        </p:nvPicPr>
        <p:blipFill>
          <a:blip r:embed="rId3" cstate="email">
            <a:extLst>
              <a:ext uri="{28A0092B-C50C-407E-A947-70E740481C1C}">
                <a14:useLocalDpi xmlns:a14="http://schemas.microsoft.com/office/drawing/2010/main" val="0"/>
              </a:ext>
            </a:extLst>
          </a:blip>
          <a:srcRect l="-11238" r="-11238"/>
          <a:stretch>
            <a:fillRect/>
          </a:stretch>
        </p:blipFill>
        <p:spPr>
          <a:xfrm>
            <a:off x="328936" y="731519"/>
            <a:ext cx="8625467" cy="1963715"/>
          </a:xfrm>
        </p:spPr>
      </p:pic>
      <p:sp>
        <p:nvSpPr>
          <p:cNvPr id="12" name="Content Placeholder 11"/>
          <p:cNvSpPr>
            <a:spLocks noGrp="1"/>
          </p:cNvSpPr>
          <p:nvPr>
            <p:ph sz="quarter" idx="14"/>
          </p:nvPr>
        </p:nvSpPr>
        <p:spPr>
          <a:xfrm>
            <a:off x="789274" y="2960188"/>
            <a:ext cx="7351923" cy="2348052"/>
          </a:xfrm>
        </p:spPr>
        <p:txBody>
          <a:bodyPr>
            <a:normAutofit fontScale="85000" lnSpcReduction="10000"/>
          </a:bodyPr>
          <a:lstStyle/>
          <a:p>
            <a:r>
              <a:rPr lang="en-US" dirty="0" smtClean="0"/>
              <a:t>No substantial decline in enrolments, health and safety, quality of education, transportation, less than 2% financial impact (not seen for three years).</a:t>
            </a:r>
          </a:p>
          <a:p>
            <a:r>
              <a:rPr lang="en-US" dirty="0" smtClean="0"/>
              <a:t> impact on local community, economic development and other schools will all unquestionably be negatively impacted.</a:t>
            </a:r>
          </a:p>
          <a:p>
            <a:r>
              <a:rPr lang="en-US" dirty="0" smtClean="0"/>
              <a:t>Involving Stanley in this 409 without any ‘traditional’ triggers has created undue stress on the school staff and community.</a:t>
            </a:r>
          </a:p>
          <a:p>
            <a:endParaRPr lang="en-US" dirty="0"/>
          </a:p>
        </p:txBody>
      </p:sp>
    </p:spTree>
    <p:extLst>
      <p:ext uri="{BB962C8B-B14F-4D97-AF65-F5344CB8AC3E}">
        <p14:creationId xmlns:p14="http://schemas.microsoft.com/office/powerpoint/2010/main" val="1985774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BA4E8FAE99A4438D25E35FB3E92FC5" ma:contentTypeVersion="1" ma:contentTypeDescription="Create a new document." ma:contentTypeScope="" ma:versionID="1328c22d32a57d5dfdfd6e5c4150e7f3">
  <xsd:schema xmlns:xsd="http://www.w3.org/2001/XMLSchema" xmlns:xs="http://www.w3.org/2001/XMLSchema" xmlns:p="http://schemas.microsoft.com/office/2006/metadata/properties" targetNamespace="http://schemas.microsoft.com/office/2006/metadata/properties" ma:root="true" ma:fieldsID="fbbcc038a352e976c9549455d98c8e0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B5606A-8F93-4605-AEEB-97C0E107FF1C}"/>
</file>

<file path=customXml/itemProps2.xml><?xml version="1.0" encoding="utf-8"?>
<ds:datastoreItem xmlns:ds="http://schemas.openxmlformats.org/officeDocument/2006/customXml" ds:itemID="{CB11B6B6-FDBA-41B7-8A5B-5153B04608E6}"/>
</file>

<file path=customXml/itemProps3.xml><?xml version="1.0" encoding="utf-8"?>
<ds:datastoreItem xmlns:ds="http://schemas.openxmlformats.org/officeDocument/2006/customXml" ds:itemID="{7754518D-3B99-4818-8655-BFC419E2ED7D}"/>
</file>

<file path=docProps/app.xml><?xml version="1.0" encoding="utf-8"?>
<Properties xmlns="http://schemas.openxmlformats.org/officeDocument/2006/extended-properties" xmlns:vt="http://schemas.openxmlformats.org/officeDocument/2006/docPropsVTypes">
  <Template>Slipstream.thmx</Template>
  <TotalTime>27708</TotalTime>
  <Words>1535</Words>
  <Application>Microsoft Office PowerPoint</Application>
  <PresentationFormat>On-screen Show (4:3)</PresentationFormat>
  <Paragraphs>92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Stanley Schools Sustainability Study</vt:lpstr>
      <vt:lpstr>Community  and Schools</vt:lpstr>
      <vt:lpstr>Current and Future Growth</vt:lpstr>
      <vt:lpstr>Active Community Participants</vt:lpstr>
      <vt:lpstr>Impact on other schools</vt:lpstr>
      <vt:lpstr>Cost Benefit</vt:lpstr>
      <vt:lpstr>Stanley Schools Efficiency Studies</vt:lpstr>
      <vt:lpstr>Do Stanley Schools fit a 409 study?</vt:lpstr>
      <vt:lpstr>Does the Sustainability Study of the Stanley Schools follow the terms of Procedural Fairness?</vt:lpstr>
      <vt:lpstr>Policy 409</vt:lpstr>
      <vt:lpstr>ASD-W Stretched too thin?</vt:lpstr>
      <vt:lpstr>Recommendations from community participant</vt:lpstr>
      <vt:lpstr>Recommendations from community participant</vt:lpstr>
    </vt:vector>
  </TitlesOfParts>
  <Company>UNB Libraries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Stanley Schools Sustainability Study</dc:title>
  <dc:creator>Joshua Dickison</dc:creator>
  <cp:lastModifiedBy>Clark-Caterini , Carol    (ASD-W)</cp:lastModifiedBy>
  <cp:revision>34</cp:revision>
  <cp:lastPrinted>2015-03-03T16:22:21Z</cp:lastPrinted>
  <dcterms:created xsi:type="dcterms:W3CDTF">2015-02-05T14:04:02Z</dcterms:created>
  <dcterms:modified xsi:type="dcterms:W3CDTF">2015-03-04T17:23:41Z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0x01010079BA4E8FAE99A4438D25E35FB3E92FC5</vt:lpwstr>
  </property>
</Properties>
</file>